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Lst>
  <p:notesMasterIdLst>
    <p:notesMasterId r:id="rId100"/>
  </p:notesMasterIdLst>
  <p:sldIdLst>
    <p:sldId id="256" r:id="rId7"/>
    <p:sldId id="2146847120" r:id="rId8"/>
    <p:sldId id="2146847121" r:id="rId9"/>
    <p:sldId id="2076136311" r:id="rId10"/>
    <p:sldId id="2076136362" r:id="rId11"/>
    <p:sldId id="2146847163" r:id="rId12"/>
    <p:sldId id="2146847123" r:id="rId13"/>
    <p:sldId id="2146847124" r:id="rId14"/>
    <p:sldId id="2146847126" r:id="rId15"/>
    <p:sldId id="2146847125" r:id="rId16"/>
    <p:sldId id="2146847196" r:id="rId17"/>
    <p:sldId id="2146847128" r:id="rId18"/>
    <p:sldId id="877" r:id="rId19"/>
    <p:sldId id="2146847175" r:id="rId20"/>
    <p:sldId id="845" r:id="rId21"/>
    <p:sldId id="2076136319" r:id="rId22"/>
    <p:sldId id="2146847205" r:id="rId23"/>
    <p:sldId id="2146847165" r:id="rId24"/>
    <p:sldId id="2146847173" r:id="rId25"/>
    <p:sldId id="2146847195" r:id="rId26"/>
    <p:sldId id="2146847164" r:id="rId27"/>
    <p:sldId id="2146847167" r:id="rId28"/>
    <p:sldId id="2146847168" r:id="rId29"/>
    <p:sldId id="2146847169" r:id="rId30"/>
    <p:sldId id="2146847170" r:id="rId31"/>
    <p:sldId id="2146847171" r:id="rId32"/>
    <p:sldId id="2146847174" r:id="rId33"/>
    <p:sldId id="2146847141" r:id="rId34"/>
    <p:sldId id="2146847129" r:id="rId35"/>
    <p:sldId id="1563" r:id="rId36"/>
    <p:sldId id="2146847142" r:id="rId37"/>
    <p:sldId id="2076136299" r:id="rId38"/>
    <p:sldId id="2146847177" r:id="rId39"/>
    <p:sldId id="2146847178" r:id="rId40"/>
    <p:sldId id="2146847144" r:id="rId41"/>
    <p:sldId id="2146847180" r:id="rId42"/>
    <p:sldId id="2146847179" r:id="rId43"/>
    <p:sldId id="2146847184" r:id="rId44"/>
    <p:sldId id="2146847181" r:id="rId45"/>
    <p:sldId id="2146847185" r:id="rId46"/>
    <p:sldId id="2146847186" r:id="rId47"/>
    <p:sldId id="2146847183" r:id="rId48"/>
    <p:sldId id="2076136293" r:id="rId49"/>
    <p:sldId id="2146847187" r:id="rId50"/>
    <p:sldId id="2146847188" r:id="rId51"/>
    <p:sldId id="2076136298" r:id="rId52"/>
    <p:sldId id="2076136296" r:id="rId53"/>
    <p:sldId id="2076136297" r:id="rId54"/>
    <p:sldId id="2146847194" r:id="rId55"/>
    <p:sldId id="2146847193" r:id="rId56"/>
    <p:sldId id="2146847191" r:id="rId57"/>
    <p:sldId id="2146847192" r:id="rId58"/>
    <p:sldId id="2076136313" r:id="rId59"/>
    <p:sldId id="2076136308" r:id="rId60"/>
    <p:sldId id="2146847146" r:id="rId61"/>
    <p:sldId id="2146847147" r:id="rId62"/>
    <p:sldId id="2146847130" r:id="rId63"/>
    <p:sldId id="2146847148" r:id="rId64"/>
    <p:sldId id="2146847149" r:id="rId65"/>
    <p:sldId id="2146847150" r:id="rId66"/>
    <p:sldId id="2146847151" r:id="rId67"/>
    <p:sldId id="2146847197" r:id="rId68"/>
    <p:sldId id="2146847152" r:id="rId69"/>
    <p:sldId id="2146847153" r:id="rId70"/>
    <p:sldId id="2146847154" r:id="rId71"/>
    <p:sldId id="2146847155" r:id="rId72"/>
    <p:sldId id="2146847127" r:id="rId73"/>
    <p:sldId id="2076136326" r:id="rId74"/>
    <p:sldId id="2146847204" r:id="rId75"/>
    <p:sldId id="2146847135" r:id="rId76"/>
    <p:sldId id="2146847203" r:id="rId77"/>
    <p:sldId id="2146847200" r:id="rId78"/>
    <p:sldId id="2146847136" r:id="rId79"/>
    <p:sldId id="2146847137" r:id="rId80"/>
    <p:sldId id="2146847133" r:id="rId81"/>
    <p:sldId id="2146847138" r:id="rId82"/>
    <p:sldId id="2146847139" r:id="rId83"/>
    <p:sldId id="2146847131" r:id="rId84"/>
    <p:sldId id="2146847156" r:id="rId85"/>
    <p:sldId id="2146847157" r:id="rId86"/>
    <p:sldId id="2146847132" r:id="rId87"/>
    <p:sldId id="2146847158" r:id="rId88"/>
    <p:sldId id="2146847159" r:id="rId89"/>
    <p:sldId id="2146847134" r:id="rId90"/>
    <p:sldId id="2146847160" r:id="rId91"/>
    <p:sldId id="2146847161" r:id="rId92"/>
    <p:sldId id="2146847162" r:id="rId93"/>
    <p:sldId id="2076136305" r:id="rId94"/>
    <p:sldId id="2076136306" r:id="rId95"/>
    <p:sldId id="2076136302" r:id="rId96"/>
    <p:sldId id="2146847122" r:id="rId97"/>
    <p:sldId id="627" r:id="rId98"/>
    <p:sldId id="2146847113"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94660"/>
  </p:normalViewPr>
  <p:slideViewPr>
    <p:cSldViewPr snapToGrid="0">
      <p:cViewPr varScale="1">
        <p:scale>
          <a:sx n="103" d="100"/>
          <a:sy n="103" d="100"/>
        </p:scale>
        <p:origin x="114" y="138"/>
      </p:cViewPr>
      <p:guideLst/>
    </p:cSldViewPr>
  </p:slideViewPr>
  <p:notesTextViewPr>
    <p:cViewPr>
      <p:scale>
        <a:sx n="1" d="1"/>
        <a:sy n="1" d="1"/>
      </p:scale>
      <p:origin x="0" y="0"/>
    </p:cViewPr>
  </p:notesTextViewPr>
  <p:sorterViewPr>
    <p:cViewPr>
      <p:scale>
        <a:sx n="66" d="100"/>
        <a:sy n="66" d="100"/>
      </p:scale>
      <p:origin x="0" y="-7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microsoft.com/office/2018/10/relationships/authors" Targe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1/7/2023 2:49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60</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63</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73635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27890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10841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14773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85430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06615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98855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2282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36105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114B0-9156-4F63-8DB2-CA6A439F2655}" type="slidenum">
              <a:rPr lang="en-US" smtClean="0"/>
              <a:t>‹#›</a:t>
            </a:fld>
            <a:endParaRPr lang="en-US"/>
          </a:p>
        </p:txBody>
      </p:sp>
    </p:spTree>
    <p:extLst>
      <p:ext uri="{BB962C8B-B14F-4D97-AF65-F5344CB8AC3E}">
        <p14:creationId xmlns:p14="http://schemas.microsoft.com/office/powerpoint/2010/main" val="40534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1753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40688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912078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93" r:id="rId9"/>
    <p:sldLayoutId id="2147483694" r:id="rId10"/>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0.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0.png"/><Relationship Id="rId7" Type="http://schemas.openxmlformats.org/officeDocument/2006/relationships/image" Target="../media/image80.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0.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9.png"/><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4.png"/><Relationship Id="rId9"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6.xml"/><Relationship Id="rId7" Type="http://schemas.openxmlformats.org/officeDocument/2006/relationships/image" Target="../media/image105.pn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104.jpeg"/><Relationship Id="rId4" Type="http://schemas.openxmlformats.org/officeDocument/2006/relationships/image" Target="../media/image103.png"/><Relationship Id="rId9" Type="http://schemas.openxmlformats.org/officeDocument/2006/relationships/image" Target="../media/image106.png"/></Relationships>
</file>

<file path=ppt/slides/_rels/slide93.xml.rels><?xml version="1.0" encoding="UTF-8" standalone="yes"?>
<Relationships xmlns="http://schemas.openxmlformats.org/package/2006/relationships"><Relationship Id="rId8" Type="http://schemas.openxmlformats.org/officeDocument/2006/relationships/image" Target="../media/image110.jpeg"/><Relationship Id="rId13" Type="http://schemas.openxmlformats.org/officeDocument/2006/relationships/image" Target="../media/image114.jpeg"/><Relationship Id="rId18" Type="http://schemas.openxmlformats.org/officeDocument/2006/relationships/image" Target="../media/image119.png"/><Relationship Id="rId3" Type="http://schemas.openxmlformats.org/officeDocument/2006/relationships/notesSlide" Target="../notesSlides/notesSlide7.xml"/><Relationship Id="rId7" Type="http://schemas.openxmlformats.org/officeDocument/2006/relationships/image" Target="../media/image109.png"/><Relationship Id="rId12" Type="http://schemas.microsoft.com/office/2007/relationships/hdphoto" Target="../media/hdphoto1.wdp"/><Relationship Id="rId17" Type="http://schemas.openxmlformats.org/officeDocument/2006/relationships/image" Target="../media/image118.png"/><Relationship Id="rId2" Type="http://schemas.openxmlformats.org/officeDocument/2006/relationships/slideLayout" Target="../slideLayouts/slideLayout21.xml"/><Relationship Id="rId16" Type="http://schemas.openxmlformats.org/officeDocument/2006/relationships/image" Target="../media/image117.jpeg"/><Relationship Id="rId20" Type="http://schemas.openxmlformats.org/officeDocument/2006/relationships/image" Target="../media/image122.png"/><Relationship Id="rId1" Type="http://schemas.openxmlformats.org/officeDocument/2006/relationships/tags" Target="../tags/tag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6.png"/><Relationship Id="rId10" Type="http://schemas.openxmlformats.org/officeDocument/2006/relationships/image" Target="../media/image112.png"/><Relationship Id="rId19" Type="http://schemas.openxmlformats.org/officeDocument/2006/relationships/image" Target="../media/image121.png"/><Relationship Id="rId4" Type="http://schemas.openxmlformats.org/officeDocument/2006/relationships/image" Target="../media/image2.png"/><Relationship Id="rId9" Type="http://schemas.openxmlformats.org/officeDocument/2006/relationships/image" Target="../media/image111.png"/><Relationship Id="rId1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21014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105098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4"/>
                <a:stretch>
                  <a:fillRect t="-1099" r="-850"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5"/>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065304">
            <a:off x="6027534" y="482149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6200000">
            <a:off x="8434378" y="5271286"/>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201550" y="4694062"/>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a:off x="6977972" y="446657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a:off x="6977972" y="4466574"/>
                <a:ext cx="1111651" cy="369332"/>
              </a:xfrm>
              <a:prstGeom prst="rect">
                <a:avLst/>
              </a:prstGeom>
              <a:blipFill>
                <a:blip r:embed="rId7"/>
                <a:stretch>
                  <a:fillRect b="-13333"/>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589696" y="4169327"/>
            <a:ext cx="2065945" cy="344145"/>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F0A595F6-32B0-D7EE-9044-27EB579A7281}"/>
              </a:ext>
            </a:extLst>
          </p:cNvPr>
          <p:cNvSpPr txBox="1"/>
          <p:nvPr/>
        </p:nvSpPr>
        <p:spPr>
          <a:xfrm>
            <a:off x="337931" y="1435145"/>
            <a:ext cx="1271295" cy="369332"/>
          </a:xfrm>
          <a:prstGeom prst="rect">
            <a:avLst/>
          </a:prstGeom>
          <a:noFill/>
        </p:spPr>
        <p:txBody>
          <a:bodyPr wrap="square">
            <a:spAutoFit/>
          </a:bodyPr>
          <a:lstStyle/>
          <a:p>
            <a:pPr algn="ctr"/>
            <a:r>
              <a:rPr lang="en-US" dirty="0"/>
              <a:t>Cube</a:t>
            </a:r>
          </a:p>
        </p:txBody>
      </p:sp>
      <p:sp>
        <p:nvSpPr>
          <p:cNvPr id="6" name="TextBox 5">
            <a:extLst>
              <a:ext uri="{FF2B5EF4-FFF2-40B4-BE49-F238E27FC236}">
                <a16:creationId xmlns:a16="http://schemas.microsoft.com/office/drawing/2014/main" id="{46CE958E-77B7-7C82-6D57-C2C69D7200B7}"/>
              </a:ext>
            </a:extLst>
          </p:cNvPr>
          <p:cNvSpPr txBox="1"/>
          <p:nvPr/>
        </p:nvSpPr>
        <p:spPr>
          <a:xfrm>
            <a:off x="6089002" y="1619811"/>
            <a:ext cx="1000708" cy="369332"/>
          </a:xfrm>
          <a:prstGeom prst="rect">
            <a:avLst/>
          </a:prstGeom>
          <a:noFill/>
        </p:spPr>
        <p:txBody>
          <a:bodyPr wrap="square">
            <a:spAutoFit/>
          </a:bodyPr>
          <a:lstStyle/>
          <a:p>
            <a:pPr algn="ctr"/>
            <a:r>
              <a:rPr lang="en-US" dirty="0"/>
              <a:t>GCD</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p:sp>
        <p:nvSpPr>
          <p:cNvPr id="14" name="TextBox 13">
            <a:extLst>
              <a:ext uri="{FF2B5EF4-FFF2-40B4-BE49-F238E27FC236}">
                <a16:creationId xmlns:a16="http://schemas.microsoft.com/office/drawing/2014/main" id="{894C2117-B2D1-EE15-2D60-2AD1E727DD03}"/>
              </a:ext>
            </a:extLst>
          </p:cNvPr>
          <p:cNvSpPr txBox="1"/>
          <p:nvPr/>
        </p:nvSpPr>
        <p:spPr>
          <a:xfrm>
            <a:off x="1411813" y="2509911"/>
            <a:ext cx="3059662" cy="646331"/>
          </a:xfrm>
          <a:prstGeom prst="rect">
            <a:avLst/>
          </a:prstGeom>
          <a:noFill/>
        </p:spPr>
        <p:txBody>
          <a:bodyPr wrap="square">
            <a:spAutoFit/>
          </a:bodyPr>
          <a:lstStyle/>
          <a:p>
            <a:pPr algn="ctr"/>
            <a:r>
              <a:rPr lang="en-US" dirty="0"/>
              <a:t>(picture of a polyhedron)</a:t>
            </a:r>
          </a:p>
          <a:p>
            <a:pPr algn="ctr"/>
            <a:r>
              <a:rPr lang="en-US" dirty="0"/>
              <a:t>(twist for difference/octagon)</a:t>
            </a:r>
          </a:p>
        </p:txBody>
      </p:sp>
      <p:sp>
        <p:nvSpPr>
          <p:cNvPr id="16" name="TextBox 15">
            <a:extLst>
              <a:ext uri="{FF2B5EF4-FFF2-40B4-BE49-F238E27FC236}">
                <a16:creationId xmlns:a16="http://schemas.microsoft.com/office/drawing/2014/main" id="{C9864D95-FE9E-03DA-4F1D-2DB4F2D08704}"/>
              </a:ext>
            </a:extLst>
          </p:cNvPr>
          <p:cNvSpPr txBox="1"/>
          <p:nvPr/>
        </p:nvSpPr>
        <p:spPr>
          <a:xfrm>
            <a:off x="7868192" y="2516524"/>
            <a:ext cx="2213686" cy="369332"/>
          </a:xfrm>
          <a:prstGeom prst="rect">
            <a:avLst/>
          </a:prstGeom>
          <a:noFill/>
        </p:spPr>
        <p:txBody>
          <a:bodyPr wrap="square">
            <a:spAutoFit/>
          </a:bodyPr>
          <a:lstStyle/>
          <a:p>
            <a:pPr algn="ctr"/>
            <a:r>
              <a:rPr lang="en-US" dirty="0"/>
              <a:t>(example GCD)</a:t>
            </a:r>
          </a:p>
        </p:txBody>
      </p:sp>
      <p:sp>
        <p:nvSpPr>
          <p:cNvPr id="18" name="TextBox 17">
            <a:extLst>
              <a:ext uri="{FF2B5EF4-FFF2-40B4-BE49-F238E27FC236}">
                <a16:creationId xmlns:a16="http://schemas.microsoft.com/office/drawing/2014/main" id="{0330767E-A926-F5AB-92FA-EA8F5DD30BC5}"/>
              </a:ext>
            </a:extLst>
          </p:cNvPr>
          <p:cNvSpPr txBox="1"/>
          <p:nvPr/>
        </p:nvSpPr>
        <p:spPr>
          <a:xfrm>
            <a:off x="7291639" y="5090162"/>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spTree>
    <p:extLst>
      <p:ext uri="{BB962C8B-B14F-4D97-AF65-F5344CB8AC3E}">
        <p14:creationId xmlns:p14="http://schemas.microsoft.com/office/powerpoint/2010/main" val="317066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Data-types, Arrays</a:t>
            </a:r>
          </a:p>
        </p:txBody>
      </p:sp>
      <p:sp>
        <p:nvSpPr>
          <p:cNvPr id="3" name="Content Placeholder 2">
            <a:extLst>
              <a:ext uri="{FF2B5EF4-FFF2-40B4-BE49-F238E27FC236}">
                <a16:creationId xmlns:a16="http://schemas.microsoft.com/office/drawing/2014/main" id="{FCC464CA-E450-BB98-E42D-1F72B2F86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289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2445061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pPr/>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6"/>
                <a:stretch>
                  <a:fillRect l="-786" b="-16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7"/>
                <a:stretch>
                  <a:fillRect b="-31746"/>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pPr/>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8"/>
                <a:stretch>
                  <a:fillRect l="-2373" t="-5882" b="-1617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pPr/>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9"/>
                <a:stretch>
                  <a:fillRect l="-1501"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FA041C4-08D1-C81D-CE48-8F4BDA4CCBB9}"/>
                  </a:ext>
                </a:extLst>
              </p:cNvPr>
              <p:cNvSpPr txBox="1"/>
              <p:nvPr/>
            </p:nvSpPr>
            <p:spPr>
              <a:xfrm>
                <a:off x="5017537" y="5710435"/>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017537" y="5710435"/>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262465" y="5990253"/>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9535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Tree>
    <p:extLst>
      <p:ext uri="{BB962C8B-B14F-4D97-AF65-F5344CB8AC3E}">
        <p14:creationId xmlns:p14="http://schemas.microsoft.com/office/powerpoint/2010/main" val="4020581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Tree>
    <p:extLst>
      <p:ext uri="{BB962C8B-B14F-4D97-AF65-F5344CB8AC3E}">
        <p14:creationId xmlns:p14="http://schemas.microsoft.com/office/powerpoint/2010/main" val="57764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639436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A Quiz and some Answers</a:t>
            </a:r>
          </a:p>
        </p:txBody>
      </p:sp>
    </p:spTree>
    <p:extLst>
      <p:ext uri="{BB962C8B-B14F-4D97-AF65-F5344CB8AC3E}">
        <p14:creationId xmlns:p14="http://schemas.microsoft.com/office/powerpoint/2010/main" val="3210565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 – common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25625"/>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S</a:t>
            </a:r>
          </a:p>
          <a:p>
            <a:endParaRPr lang="en-US" dirty="0"/>
          </a:p>
          <a:p>
            <a:r>
              <a:rPr lang="en-US" dirty="0"/>
              <a:t>S</a:t>
            </a:r>
          </a:p>
          <a:p>
            <a:endParaRPr lang="en-US" dirty="0"/>
          </a:p>
          <a:p>
            <a:r>
              <a:rPr lang="en-US" dirty="0"/>
              <a:t>S</a:t>
            </a:r>
          </a:p>
          <a:p>
            <a:endParaRPr lang="en-US" dirty="0"/>
          </a:p>
          <a:p>
            <a:r>
              <a:rPr lang="en-US" dirty="0"/>
              <a:t>S</a:t>
            </a:r>
          </a:p>
        </p:txBody>
      </p:sp>
    </p:spTree>
    <p:extLst>
      <p:ext uri="{BB962C8B-B14F-4D97-AF65-F5344CB8AC3E}">
        <p14:creationId xmlns:p14="http://schemas.microsoft.com/office/powerpoint/2010/main" val="271466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2458945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a:xfrm>
            <a:off x="1016330" y="2680648"/>
            <a:ext cx="10515600" cy="4351338"/>
          </a:xfrm>
        </p:spPr>
        <p:txBody>
          <a:bodyPr/>
          <a:lstStyle/>
          <a:p>
            <a:pPr marL="0" indent="0">
              <a:buNone/>
            </a:pPr>
            <a:r>
              <a:rPr lang="en-US" dirty="0"/>
              <a:t>Bv2nat, int2bv</a:t>
            </a:r>
          </a:p>
          <a:p>
            <a:pPr marL="0" indent="0">
              <a:buNone/>
            </a:pPr>
            <a:r>
              <a:rPr lang="en-US" dirty="0" err="1"/>
              <a:t>str.len</a:t>
            </a:r>
            <a:r>
              <a:rPr lang="en-US" dirty="0"/>
              <a:t>,</a:t>
            </a:r>
          </a:p>
          <a:p>
            <a:pPr marL="0" indent="0">
              <a:buNone/>
            </a:pPr>
            <a:r>
              <a:rPr lang="en-US" dirty="0"/>
              <a:t>Recursive functions</a:t>
            </a:r>
          </a:p>
          <a:p>
            <a:pPr marL="0" indent="0">
              <a:buNone/>
            </a:pPr>
            <a:r>
              <a:rPr lang="en-US" dirty="0"/>
              <a:t>quantifiers </a:t>
            </a:r>
          </a:p>
        </p:txBody>
      </p:sp>
    </p:spTree>
    <p:extLst>
      <p:ext uri="{BB962C8B-B14F-4D97-AF65-F5344CB8AC3E}">
        <p14:creationId xmlns:p14="http://schemas.microsoft.com/office/powerpoint/2010/main" val="28362473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474566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SAT engine control</a:t>
            </a:r>
          </a:p>
          <a:p>
            <a:pPr lvl="1"/>
            <a:r>
              <a:rPr lang="en-US" dirty="0"/>
              <a:t>Variable phases</a:t>
            </a:r>
          </a:p>
          <a:p>
            <a:pPr lvl="1"/>
            <a:r>
              <a:rPr lang="en-US" dirty="0" err="1"/>
              <a:t>Sat.threads</a:t>
            </a:r>
            <a:r>
              <a:rPr lang="en-US" dirty="0"/>
              <a:t>, </a:t>
            </a:r>
            <a:r>
              <a:rPr lang="en-US" dirty="0" err="1"/>
              <a:t>parallel.enable</a:t>
            </a:r>
            <a:endParaRPr lang="en-US" dirty="0"/>
          </a:p>
          <a:p>
            <a:pPr lvl="1"/>
            <a:r>
              <a:rPr lang="en-US" dirty="0"/>
              <a:t>Lookahead Solving</a:t>
            </a:r>
          </a:p>
          <a:p>
            <a:pPr lvl="1"/>
            <a:endParaRPr lang="en-US" dirty="0"/>
          </a:p>
          <a:p>
            <a:r>
              <a:rPr lang="en-US" dirty="0"/>
              <a:t>Ackermann reduction</a:t>
            </a:r>
          </a:p>
          <a:p>
            <a:endParaRPr lang="en-US" dirty="0"/>
          </a:p>
          <a:p>
            <a:r>
              <a:rPr lang="en-US" dirty="0"/>
              <a:t>Arithmetic and finite domains</a:t>
            </a:r>
          </a:p>
        </p:txBody>
      </p:sp>
    </p:spTree>
    <p:extLst>
      <p:ext uri="{BB962C8B-B14F-4D97-AF65-F5344CB8AC3E}">
        <p14:creationId xmlns:p14="http://schemas.microsoft.com/office/powerpoint/2010/main" val="3668722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Model, Core, Proof</a:t>
            </a:r>
          </a:p>
          <a:p>
            <a:r>
              <a:rPr lang="en-US" dirty="0"/>
              <a:t>Clausal Proof Logs, Trace</a:t>
            </a:r>
          </a:p>
          <a:p>
            <a:endParaRPr lang="en-US" dirty="0"/>
          </a:p>
          <a:p>
            <a:r>
              <a:rPr lang="en-US"/>
              <a:t>API Log, SMT log, Lemma log</a:t>
            </a:r>
            <a:endParaRPr lang="en-US" dirty="0"/>
          </a:p>
        </p:txBody>
      </p:sp>
    </p:spTree>
    <p:extLst>
      <p:ext uri="{BB962C8B-B14F-4D97-AF65-F5344CB8AC3E}">
        <p14:creationId xmlns:p14="http://schemas.microsoft.com/office/powerpoint/2010/main" val="3681048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Example tactic</a:t>
            </a:r>
          </a:p>
          <a:p>
            <a:endParaRPr lang="en-US" dirty="0"/>
          </a:p>
          <a:p>
            <a:r>
              <a:rPr lang="en-US" dirty="0"/>
              <a:t>What is a tactic</a:t>
            </a:r>
          </a:p>
          <a:p>
            <a:endParaRPr lang="en-US" dirty="0"/>
          </a:p>
          <a:p>
            <a:r>
              <a:rPr lang="en-US" dirty="0"/>
              <a:t>Properties of tactics</a:t>
            </a:r>
          </a:p>
          <a:p>
            <a:endParaRPr lang="en-US" dirty="0"/>
          </a:p>
          <a:p>
            <a:r>
              <a:rPr lang="en-US" dirty="0"/>
              <a:t>Use case of Alive2</a:t>
            </a:r>
          </a:p>
        </p:txBody>
      </p:sp>
    </p:spTree>
    <p:extLst>
      <p:ext uri="{BB962C8B-B14F-4D97-AF65-F5344CB8AC3E}">
        <p14:creationId xmlns:p14="http://schemas.microsoft.com/office/powerpoint/2010/main" val="7811371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Online reference to tactics</a:t>
            </a:r>
          </a:p>
          <a:p>
            <a:endParaRPr lang="en-US" dirty="0"/>
          </a:p>
          <a:p>
            <a:r>
              <a:rPr lang="en-US" dirty="0"/>
              <a:t>Classification of tactics</a:t>
            </a:r>
          </a:p>
          <a:p>
            <a:endParaRPr lang="en-US" dirty="0"/>
          </a:p>
          <a:p>
            <a:r>
              <a:rPr lang="en-US" dirty="0"/>
              <a:t>Incremental tactics</a:t>
            </a:r>
          </a:p>
        </p:txBody>
      </p:sp>
    </p:spTree>
    <p:extLst>
      <p:ext uri="{BB962C8B-B14F-4D97-AF65-F5344CB8AC3E}">
        <p14:creationId xmlns:p14="http://schemas.microsoft.com/office/powerpoint/2010/main" val="26698181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fontScale="90000"/>
          </a:bodyPr>
          <a:lstStyle/>
          <a:p>
            <a:r>
              <a:rPr lang="en-US"/>
              <a:t>SAT + Theory Solvers</a:t>
            </a:r>
            <a:br>
              <a:rPr lang="en-US"/>
            </a:br>
            <a:br>
              <a:rPr lang="en-US"/>
            </a:br>
            <a:r>
              <a:rPr lang="en-US"/>
              <a:t>A basis for SMT</a:t>
            </a:r>
          </a:p>
        </p:txBody>
      </p:sp>
    </p:spTree>
    <p:extLst>
      <p:ext uri="{BB962C8B-B14F-4D97-AF65-F5344CB8AC3E}">
        <p14:creationId xmlns:p14="http://schemas.microsoft.com/office/powerpoint/2010/main" val="222359480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a:bodyPr>
          <a:lstStyle/>
          <a:p>
            <a:r>
              <a:rPr lang="en-US"/>
              <a:t>A Universe of Theories and Solvers</a:t>
            </a:r>
          </a:p>
        </p:txBody>
      </p:sp>
    </p:spTree>
    <p:extLst>
      <p:ext uri="{BB962C8B-B14F-4D97-AF65-F5344CB8AC3E}">
        <p14:creationId xmlns:p14="http://schemas.microsoft.com/office/powerpoint/2010/main" val="37657900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bl>
          </a:graphicData>
        </a:graphic>
      </p:graphicFrame>
      <p:pic>
        <p:nvPicPr>
          <p:cNvPr id="5" name="Picture 4">
            <a:extLst>
              <a:ext uri="{FF2B5EF4-FFF2-40B4-BE49-F238E27FC236}">
                <a16:creationId xmlns:a16="http://schemas.microsoft.com/office/drawing/2014/main" id="{3D3B9693-4337-4499-8368-072FB610F372}"/>
              </a:ext>
            </a:extLst>
          </p:cNvPr>
          <p:cNvPicPr>
            <a:picLocks noChangeAspect="1"/>
          </p:cNvPicPr>
          <p:nvPr/>
        </p:nvPicPr>
        <p:blipFill>
          <a:blip r:embed="rId2"/>
          <a:stretch>
            <a:fillRect/>
          </a:stretch>
        </p:blipFill>
        <p:spPr>
          <a:xfrm>
            <a:off x="1890712" y="3235398"/>
            <a:ext cx="5819775" cy="10763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D4AA7-7E87-41CA-807D-54DE891F2249}"/>
                  </a:ext>
                </a:extLst>
              </p:cNvPr>
              <p:cNvSpPr txBox="1"/>
              <p:nvPr/>
            </p:nvSpPr>
            <p:spPr>
              <a:xfrm>
                <a:off x="6296025" y="5338559"/>
                <a:ext cx="2533650" cy="526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fPr>
                        <m:num>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def</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7</m:t>
                          </m:r>
                        </m:num>
                        <m:den>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abcddef</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den>
                      </m:f>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6" name="TextBox 5">
                <a:extLst>
                  <a:ext uri="{FF2B5EF4-FFF2-40B4-BE49-F238E27FC236}">
                    <a16:creationId xmlns:a16="http://schemas.microsoft.com/office/drawing/2014/main" id="{2C1D4AA7-7E87-41CA-807D-54DE891F2249}"/>
                  </a:ext>
                </a:extLst>
              </p:cNvPr>
              <p:cNvSpPr txBox="1">
                <a:spLocks noRot="1" noChangeAspect="1" noMove="1" noResize="1" noEditPoints="1" noAdjustHandles="1" noChangeArrowheads="1" noChangeShapeType="1" noTextEdit="1"/>
              </p:cNvSpPr>
              <p:nvPr/>
            </p:nvSpPr>
            <p:spPr>
              <a:xfrm>
                <a:off x="6296025" y="5338559"/>
                <a:ext cx="2533650" cy="526619"/>
              </a:xfrm>
              <a:prstGeom prst="rect">
                <a:avLst/>
              </a:prstGeom>
              <a:blipFill>
                <a:blip r:embed="rId3"/>
                <a:stretch>
                  <a:fillRect l="-241" r="-568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82308000"/>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The usual z3 intro slides</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34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053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spTree>
    <p:custDataLst>
      <p:tags r:id="rId1"/>
    </p:custDataLst>
    <p:extLst>
      <p:ext uri="{BB962C8B-B14F-4D97-AF65-F5344CB8AC3E}">
        <p14:creationId xmlns:p14="http://schemas.microsoft.com/office/powerpoint/2010/main" val="22381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3928</TotalTime>
  <Words>3371</Words>
  <Application>Microsoft Office PowerPoint</Application>
  <PresentationFormat>Widescreen</PresentationFormat>
  <Paragraphs>686</Paragraphs>
  <Slides>93</Slides>
  <Notes>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93</vt:i4>
      </vt:variant>
    </vt:vector>
  </HeadingPairs>
  <TitlesOfParts>
    <vt:vector size="105" baseType="lpstr">
      <vt:lpstr>Arial</vt:lpstr>
      <vt:lpstr>Calibri</vt:lpstr>
      <vt:lpstr>Calibri Light</vt:lpstr>
      <vt:lpstr>Cambria</vt:lpstr>
      <vt:lpstr>Cambria Math</vt:lpstr>
      <vt:lpstr>Helvetica</vt:lpstr>
      <vt:lpstr>Segoe</vt:lpstr>
      <vt:lpstr>Segoe UI</vt:lpstr>
      <vt:lpstr>Segoe UI Semibold</vt:lpstr>
      <vt:lpstr>Office Theme</vt:lpstr>
      <vt:lpstr>1_office theme</vt:lpstr>
      <vt:lpstr>2_Office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as inference rules</vt:lpstr>
      <vt:lpstr>CDCL(T) as inference rules</vt:lpstr>
      <vt:lpstr>CDCL(T) as inference rules</vt:lpstr>
      <vt:lpstr>CDCL(T) as inference rules</vt:lpstr>
      <vt:lpstr>CDCL(T) as inference rules</vt:lpstr>
      <vt:lpstr>CDCL(T) – SAT vs SMT</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Data-types, Arrays</vt:lpstr>
      <vt:lpstr>Custom Theories</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Interfacing with Z3</vt:lpstr>
      <vt:lpstr>PowerPoint Presentation</vt:lpstr>
      <vt:lpstr>Formulating Formulas for Z3 – common rules</vt:lpstr>
      <vt:lpstr>Formulating Formulas for Z3</vt:lpstr>
      <vt:lpstr>Formulating Formulas for Z3</vt:lpstr>
      <vt:lpstr>Formulating Formulas for Z3</vt:lpstr>
      <vt:lpstr>Controlling Search</vt:lpstr>
      <vt:lpstr>Retrieving Information</vt:lpstr>
      <vt:lpstr>Tactics</vt:lpstr>
      <vt:lpstr>PowerPoint Presentation</vt:lpstr>
      <vt:lpstr>PowerPoint Presentation</vt:lpstr>
      <vt:lpstr>Models</vt:lpstr>
      <vt:lpstr>Model Formats</vt:lpstr>
      <vt:lpstr>Extracting Models</vt:lpstr>
      <vt:lpstr>Certificates</vt:lpstr>
      <vt:lpstr>Certificate Formats</vt:lpstr>
      <vt:lpstr>Using Certificates</vt:lpstr>
      <vt:lpstr>Quantifiers</vt:lpstr>
      <vt:lpstr>E-matching</vt:lpstr>
      <vt:lpstr>MBQI</vt:lpstr>
      <vt:lpstr>MBP</vt:lpstr>
      <vt:lpstr>SAT + Theory Solvers  A basis for SMT</vt:lpstr>
      <vt:lpstr>A Universe of Theories and Solvers</vt:lpstr>
      <vt:lpstr>A universe of theories</vt:lpstr>
      <vt:lpstr>The usual z3 intro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210</cp:revision>
  <dcterms:created xsi:type="dcterms:W3CDTF">2020-08-26T00:59:18Z</dcterms:created>
  <dcterms:modified xsi:type="dcterms:W3CDTF">2023-01-08T20:43:12Z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